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37_99E730B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3"/>
  </p:sldMasterIdLst>
  <p:notesMasterIdLst>
    <p:notesMasterId r:id="rId16"/>
  </p:notesMasterIdLst>
  <p:handoutMasterIdLst>
    <p:handoutMasterId r:id="rId17"/>
  </p:handoutMasterIdLst>
  <p:sldIdLst>
    <p:sldId id="304" r:id="rId4"/>
    <p:sldId id="331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1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379" userDrawn="1">
          <p15:clr>
            <a:srgbClr val="A4A3A4"/>
          </p15:clr>
        </p15:guide>
        <p15:guide id="3" pos="1156" userDrawn="1">
          <p15:clr>
            <a:srgbClr val="A4A3A4"/>
          </p15:clr>
        </p15:guide>
        <p15:guide id="4" pos="5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8DBF29-173B-1EE4-E980-EBF86C79181A}" name="Editor" initials="AT" userId="Edi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650"/>
    <a:srgbClr val="004A6D"/>
    <a:srgbClr val="C99712"/>
    <a:srgbClr val="80A5B6"/>
    <a:srgbClr val="397875"/>
    <a:srgbClr val="AF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6" autoAdjust="0"/>
    <p:restoredTop sz="96186"/>
  </p:normalViewPr>
  <p:slideViewPr>
    <p:cSldViewPr snapToGrid="0">
      <p:cViewPr varScale="1">
        <p:scale>
          <a:sx n="145" d="100"/>
          <a:sy n="145" d="100"/>
        </p:scale>
        <p:origin x="900" y="114"/>
      </p:cViewPr>
      <p:guideLst>
        <p:guide orient="horz" pos="1620"/>
        <p:guide pos="3379"/>
        <p:guide pos="1156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72" d="100"/>
          <a:sy n="172" d="100"/>
        </p:scale>
        <p:origin x="32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omments/modernComment_137_99E730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28C8B4-BF02-4978-AE1A-D7DFA9914309}" authorId="{E68DBF29-173B-1EE4-E980-EBF86C79181A}" created="2024-09-06T12:52:52.617">
    <pc:sldMkLst xmlns:pc="http://schemas.microsoft.com/office/powerpoint/2013/main/command">
      <pc:docMk/>
      <pc:sldMk cId="2582065335" sldId="311"/>
    </pc:sldMkLst>
    <p188:txBody>
      <a:bodyPr/>
      <a:lstStyle/>
      <a:p>
        <a:r>
          <a:rPr lang="en-GB"/>
          <a:t>Heading changed from "Copyright of this PowerPoint presentation"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CAF7DCC-0CBA-C357-8B15-C0AD6C3ED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6B4FD3-15EB-CED6-62C4-7740D9591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265CC-6756-B64F-9786-6C35C6E5B593}" type="datetimeFigureOut">
              <a:rPr lang="nl-NL" smtClean="0"/>
              <a:t>6-9-2024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8397F9-A4D3-8A27-DCDC-937A968F56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857157-DCB5-8D70-C45C-D527ECF81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63B4-451E-704A-BDA9-C61A04E40C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9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20D5-B546-A64F-AC8E-1322075E98A8}" type="datetimeFigureOut">
              <a:rPr lang="nl-NL" smtClean="0"/>
              <a:t>6-9-2024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5536-74CA-AD4B-8DA3-027AE8027D3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86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961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6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01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4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04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7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9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88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22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09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4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5536-74CA-AD4B-8DA3-027AE8027D3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78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6192" y="206144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Klikken</a:t>
            </a:r>
            <a:r>
              <a:rPr lang="en-GB" dirty="0"/>
              <a:t> om de </a:t>
            </a:r>
            <a:r>
              <a:rPr lang="en-GB" dirty="0" err="1"/>
              <a:t>titel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07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656000"/>
            <a:ext cx="6649974" cy="336055"/>
          </a:xfrm>
        </p:spPr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2732732"/>
            <a:ext cx="6649974" cy="169769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5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5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64317A-4911-F1D1-A671-A1D06914FD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2026944"/>
            <a:ext cx="6650037" cy="2639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397875"/>
                </a:solidFill>
              </a:defRPr>
            </a:lvl1pPr>
          </a:lstStyle>
          <a:p>
            <a:pPr lvl="0"/>
            <a:r>
              <a:rPr lang="en-GB"/>
              <a:t>Ondertitel</a:t>
            </a:r>
            <a:endParaRPr lang="en-GB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F2CA984-5059-FE87-527D-F7D88887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000" y="2340461"/>
            <a:ext cx="6261977" cy="3265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>
                <a:solidFill>
                  <a:srgbClr val="004A6D"/>
                </a:solidFill>
              </a:defRPr>
            </a:lvl1pPr>
          </a:lstStyle>
          <a:p>
            <a:pPr lvl="0"/>
            <a:r>
              <a:rPr lang="en-GB"/>
              <a:t>Intro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2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33450" y="4865283"/>
            <a:ext cx="5272617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An introduction to the EQ-5D-Y-5L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8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5376" y="804672"/>
            <a:ext cx="6649974" cy="46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5376" y="1369219"/>
            <a:ext cx="664997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Klikken</a:t>
            </a:r>
            <a:r>
              <a:rPr lang="en-GB" dirty="0"/>
              <a:t> om de </a:t>
            </a:r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/>
              <a:t>Tweede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2CD9690-045E-5EA9-BE86-228E5523DEE6}"/>
              </a:ext>
            </a:extLst>
          </p:cNvPr>
          <p:cNvSpPr txBox="1">
            <a:spLocks/>
          </p:cNvSpPr>
          <p:nvPr userDrawn="1"/>
        </p:nvSpPr>
        <p:spPr>
          <a:xfrm>
            <a:off x="933450" y="4865283"/>
            <a:ext cx="5272617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An introduction to the EQ-5D-Y-5L</a:t>
            </a:r>
            <a:endParaRPr lang="en-GB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7DC9B1B-A59F-EFF4-0AA3-AC675656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4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4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7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90000"/>
        </a:lnSpc>
        <a:spcBef>
          <a:spcPts val="750"/>
        </a:spcBef>
        <a:buClr>
          <a:srgbClr val="397875"/>
        </a:buClr>
        <a:buSzPct val="125000"/>
        <a:buFont typeface="Wingdings" pitchFamily="2" charset="2"/>
        <a:buChar char="§"/>
        <a:defRPr sz="7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44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Apple Symbols" panose="02000000000000000000" pitchFamily="2" charset="-79"/>
        <a:buChar char="⏤"/>
        <a:defRPr sz="7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Wingdings" pitchFamily="2" charset="2"/>
        <a:buNone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Wingdings" pitchFamily="2" charset="2"/>
        <a:buChar char="§"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4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Wingdings" pitchFamily="2" charset="2"/>
        <a:buChar char="§"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7_99E730B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11">
            <a:extLst>
              <a:ext uri="{FF2B5EF4-FFF2-40B4-BE49-F238E27FC236}">
                <a16:creationId xmlns:a16="http://schemas.microsoft.com/office/drawing/2014/main" id="{B5ACCA1D-DEC5-02E0-0428-BFDA4210F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 introduction to the EQ-5D-Y-5L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52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What next?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952500"/>
            <a:ext cx="5184776" cy="361803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Further translations of the EQ-5D-Y-5L are currently being developed, with others planned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At present, value sets for the EQ-5D-Y-5L are not available.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The EuroQol Group is currently working on a protocol for the valuation of EQ-5D-Y-5L health states, as well as a crosswalk function that will allow users to link individual responses on the EQ-5D-Y-5L descriptive system with existing EQ-5D-Y-3L value sets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EuroQol welcomes collaboration with researchers to further develop the evidence base for this latest addition to the EQ-5D family of instruments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CAF00DD4-458F-B4A2-6287-BCF051C9D1C9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10</a:t>
            </a:fld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A0CF680-F1FF-9F2E-CB3A-3B88EEA2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29" y="3214760"/>
            <a:ext cx="2112871" cy="1483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7BE1E4-2902-205F-17B7-8F21251C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788" y="864709"/>
            <a:ext cx="1761312" cy="108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89B6A-8376-5A19-0328-492EA23B0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032" y="2090860"/>
            <a:ext cx="1488065" cy="10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Where to access further information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49" y="952500"/>
            <a:ext cx="4629151" cy="3618037"/>
          </a:xfrm>
        </p:spPr>
        <p:txBody>
          <a:bodyPr>
            <a:noAutofit/>
          </a:bodyPr>
          <a:lstStyle/>
          <a:p>
            <a:pPr marL="180975" indent="-180975">
              <a:lnSpc>
                <a:spcPct val="95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The EuroQol website provides more information 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on the EQ-5D-Y-5L, including: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The User Guide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A short whiteboard animation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An infographic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Key publications 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Details of ongoing research projects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Answers to frequently asked questions (FAQs) </a:t>
            </a:r>
          </a:p>
          <a:p>
            <a:pPr marL="180975" indent="-180975">
              <a:lnSpc>
                <a:spcPct val="95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If you wish to speak to someone about EQ-5D-Y-5L, please contact the EuroQol office on </a:t>
            </a:r>
            <a:br>
              <a:rPr lang="en-GB" sz="1600" dirty="0"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+31 (0)88 2026890</a:t>
            </a: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B0CF69-14C8-C3C2-996A-2003AF67B96E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11</a:t>
            </a:fld>
            <a:endParaRPr lang="en-GB" sz="8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AC62EC-187C-DB22-E4FD-55058A7B125D}"/>
              </a:ext>
            </a:extLst>
          </p:cNvPr>
          <p:cNvGrpSpPr/>
          <p:nvPr/>
        </p:nvGrpSpPr>
        <p:grpSpPr>
          <a:xfrm>
            <a:off x="6151389" y="952500"/>
            <a:ext cx="2776711" cy="3512726"/>
            <a:chOff x="6431305" y="1285167"/>
            <a:chExt cx="2776711" cy="3512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9D349F-9C1E-079E-77C7-56FD55913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771">
              <a:off x="6888805" y="3728563"/>
              <a:ext cx="2286432" cy="1069330"/>
            </a:xfrm>
            <a:prstGeom prst="rect">
              <a:avLst/>
            </a:prstGeom>
          </p:spPr>
        </p:pic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A7B4D739-7B4B-C359-9433-600F31B7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1305" y="1285167"/>
              <a:ext cx="1574216" cy="18080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50C063-96E4-E19E-8557-B0E515EAA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6328" y="1888958"/>
              <a:ext cx="1371688" cy="16596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0E6179-6BE7-5F35-2349-5A7DA8F4D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90308">
              <a:off x="7254322" y="2739126"/>
              <a:ext cx="1119891" cy="1565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48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1587-EDB0-418C-9A54-8501F6B4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912" y="1281947"/>
            <a:ext cx="6746304" cy="1503088"/>
          </a:xfrm>
        </p:spPr>
        <p:txBody>
          <a:bodyPr>
            <a:noAutofit/>
          </a:bodyPr>
          <a:lstStyle/>
          <a:p>
            <a:pPr marL="288000" indent="-288000">
              <a:lnSpc>
                <a:spcPct val="100000"/>
              </a:lnSpc>
              <a:spcBef>
                <a:spcPts val="1200"/>
              </a:spcBef>
            </a:pPr>
            <a:r>
              <a:rPr lang="en-GB" sz="1600" dirty="0"/>
              <a:t>This slide deck was developed by the </a:t>
            </a:r>
            <a:r>
              <a:rPr lang="en-GB" sz="1600" dirty="0">
                <a:solidFill>
                  <a:schemeClr val="accent2"/>
                </a:solidFill>
              </a:rPr>
              <a:t>EuroQol Communications Team</a:t>
            </a:r>
          </a:p>
          <a:p>
            <a:pPr marL="288000" indent="-288000">
              <a:lnSpc>
                <a:spcPct val="100000"/>
              </a:lnSpc>
              <a:spcBef>
                <a:spcPts val="1200"/>
              </a:spcBef>
            </a:pPr>
            <a:r>
              <a:rPr lang="en-GB" sz="1600" dirty="0"/>
              <a:t>Including the copyright line </a:t>
            </a:r>
            <a:r>
              <a:rPr lang="en-GB" sz="1600" b="1" dirty="0">
                <a:solidFill>
                  <a:schemeClr val="accent2"/>
                </a:solidFill>
              </a:rPr>
              <a:t>© EuroQol Research Foundation </a:t>
            </a:r>
            <a:r>
              <a:rPr lang="en-GB" sz="1600" dirty="0"/>
              <a:t>is mandatory when using information and/or images and/or any part of this slide deck in any other work or publication </a:t>
            </a:r>
          </a:p>
          <a:p>
            <a:pPr marL="288000" indent="-288000">
              <a:lnSpc>
                <a:spcPct val="100000"/>
              </a:lnSpc>
              <a:spcBef>
                <a:spcPts val="1200"/>
              </a:spcBef>
            </a:pPr>
            <a:r>
              <a:rPr lang="en-GB" sz="1600" dirty="0"/>
              <a:t>Neither this presentation nor any of its parts may be sold, distributed or modified for commercial gain 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B819CF4-BADE-0215-BF2E-0B85AF171B3C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12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960DBC2-566F-AE81-B171-D0ED65F3A5B6}"/>
              </a:ext>
            </a:extLst>
          </p:cNvPr>
          <p:cNvSpPr txBox="1">
            <a:spLocks/>
          </p:cNvSpPr>
          <p:nvPr/>
        </p:nvSpPr>
        <p:spPr>
          <a:xfrm>
            <a:off x="1839912" y="519308"/>
            <a:ext cx="7088188" cy="30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b="1" dirty="0"/>
              <a:t>Copyright information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653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Overview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42608"/>
            <a:ext cx="7088188" cy="3127929"/>
          </a:xfrm>
        </p:spPr>
        <p:txBody>
          <a:bodyPr>
            <a:noAutofit/>
          </a:bodyPr>
          <a:lstStyle/>
          <a:p>
            <a:pPr marL="288000" indent="-2880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Slides in this deck cover the following topics: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What is the EQ-5D-Y-5L? 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Why the EQ-5D-Y-5L was developed 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Development process for the EQ-5D-Y-5L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Available formats and languages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EQ-5D-Y-5L User Guide 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How to access the EQ-5D-Y-5L 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What next?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How to access further information on EQ-5D-Y-5L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80D63-B3F7-ADD6-3D61-FAF31B42EA32}"/>
              </a:ext>
            </a:extLst>
          </p:cNvPr>
          <p:cNvSpPr txBox="1"/>
          <p:nvPr/>
        </p:nvSpPr>
        <p:spPr>
          <a:xfrm>
            <a:off x="2176462" y="949123"/>
            <a:ext cx="6751637" cy="369332"/>
          </a:xfrm>
          <a:prstGeom prst="rect">
            <a:avLst/>
          </a:prstGeom>
          <a:solidFill>
            <a:srgbClr val="D766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presentation provides a very top-level overview of the </a:t>
            </a:r>
            <a:r>
              <a:rPr lang="en-GB" b="1" dirty="0"/>
              <a:t>EQ-5D-Y-5L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24A6C5AA-6AF2-DA1C-4EA8-D990F52D9BFA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2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8B1-E63D-0F05-89CA-7533AA67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90" y="1827916"/>
            <a:ext cx="2362551" cy="21796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What is the EQ-5D-Y-5L?  (1/2)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49" y="952500"/>
            <a:ext cx="5532439" cy="3618037"/>
          </a:xfrm>
        </p:spPr>
        <p:txBody>
          <a:bodyPr>
            <a:noAutofit/>
          </a:bodyPr>
          <a:lstStyle/>
          <a:p>
            <a:pPr marL="180975" indent="-180975">
              <a:lnSpc>
                <a:spcPct val="95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The </a:t>
            </a:r>
            <a:r>
              <a:rPr lang="en-GB" sz="1600" b="1" dirty="0">
                <a:solidFill>
                  <a:srgbClr val="D76650"/>
                </a:solidFill>
                <a:latin typeface="+mn-lt"/>
              </a:rPr>
              <a:t>EQ-5D-Y-5L*</a:t>
            </a:r>
            <a:r>
              <a:rPr lang="en-GB" sz="1600" dirty="0">
                <a:latin typeface="+mn-lt"/>
              </a:rPr>
              <a:t> is a new </a:t>
            </a:r>
            <a:r>
              <a:rPr lang="en-GB" sz="1600" b="1" dirty="0">
                <a:solidFill>
                  <a:schemeClr val="accent2"/>
                </a:solidFill>
                <a:latin typeface="+mn-lt"/>
              </a:rPr>
              <a:t>generic</a:t>
            </a:r>
            <a:r>
              <a:rPr lang="en-GB" sz="1600" dirty="0">
                <a:latin typeface="+mn-lt"/>
              </a:rPr>
              <a:t> measure of health-related quality of life (HRQoL) designed for use with children and adolescents (aged 4–15 years)</a:t>
            </a:r>
          </a:p>
          <a:p>
            <a:pPr marL="180000" indent="-180000">
              <a:lnSpc>
                <a:spcPct val="95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It is a </a:t>
            </a:r>
            <a:r>
              <a:rPr lang="en-GB" sz="1600" b="1" dirty="0">
                <a:latin typeface="+mn-lt"/>
              </a:rPr>
              <a:t>valuable addition </a:t>
            </a:r>
            <a:r>
              <a:rPr lang="en-GB" sz="1600" dirty="0">
                <a:latin typeface="+mn-lt"/>
              </a:rPr>
              <a:t>to the EQ-5D family of instruments which previously included the EQ-5D-3L, the EQ-5D-5L and 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the EQ-5D-Y-3L </a:t>
            </a:r>
          </a:p>
          <a:p>
            <a:pPr marL="538163" lvl="5" indent="-180975">
              <a:lnSpc>
                <a:spcPct val="95000"/>
              </a:lnSpc>
              <a:spcBef>
                <a:spcPts val="4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b="1" dirty="0"/>
              <a:t>EQ-5D-3L</a:t>
            </a:r>
            <a:r>
              <a:rPr lang="en-GB" sz="1400" dirty="0"/>
              <a:t>: 5 dimensions with 3 response levels</a:t>
            </a:r>
            <a:br>
              <a:rPr lang="en-GB" sz="1400" dirty="0"/>
            </a:br>
            <a:r>
              <a:rPr lang="en-GB" sz="1400" dirty="0">
                <a:solidFill>
                  <a:schemeClr val="accent2"/>
                </a:solidFill>
              </a:rPr>
              <a:t>Designed for use in adults</a:t>
            </a:r>
          </a:p>
          <a:p>
            <a:pPr marL="538163" lvl="5" indent="-180975">
              <a:lnSpc>
                <a:spcPct val="95000"/>
              </a:lnSpc>
              <a:spcBef>
                <a:spcPts val="4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b="1" dirty="0"/>
              <a:t>EQ-5D-5L</a:t>
            </a:r>
            <a:r>
              <a:rPr lang="en-GB" sz="1400" dirty="0"/>
              <a:t>: 5 dimensions with 5 response levels</a:t>
            </a:r>
            <a:br>
              <a:rPr lang="en-GB" sz="1400" dirty="0"/>
            </a:br>
            <a:r>
              <a:rPr lang="en-GB" sz="1400" dirty="0">
                <a:solidFill>
                  <a:schemeClr val="accent2"/>
                </a:solidFill>
              </a:rPr>
              <a:t>Designed for use in adults</a:t>
            </a:r>
          </a:p>
          <a:p>
            <a:pPr marL="538163" lvl="5" indent="-180975">
              <a:lnSpc>
                <a:spcPct val="95000"/>
              </a:lnSpc>
              <a:spcBef>
                <a:spcPts val="4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b="1" dirty="0"/>
              <a:t>EQ-5D-Y-3L</a:t>
            </a:r>
            <a:r>
              <a:rPr lang="en-GB" sz="1400" dirty="0"/>
              <a:t>: 5 dimensions with 3 response levels</a:t>
            </a:r>
            <a:br>
              <a:rPr lang="en-GB" sz="1400" dirty="0"/>
            </a:br>
            <a:r>
              <a:rPr lang="en-GB" sz="1400" dirty="0">
                <a:solidFill>
                  <a:schemeClr val="accent2"/>
                </a:solidFill>
              </a:rPr>
              <a:t>Designed for use in children and adolescents (aged 4–15 years)</a:t>
            </a:r>
          </a:p>
          <a:p>
            <a:pPr marL="180000" indent="-180000">
              <a:lnSpc>
                <a:spcPct val="95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accent1"/>
                </a:solidFill>
                <a:latin typeface="+mn-lt"/>
              </a:rPr>
              <a:t>The new </a:t>
            </a:r>
            <a:r>
              <a:rPr lang="en-GB" sz="1600" b="1" dirty="0">
                <a:solidFill>
                  <a:srgbClr val="D76650"/>
                </a:solidFill>
                <a:latin typeface="+mn-lt"/>
              </a:rPr>
              <a:t>EQ-5D-Y-5L</a:t>
            </a:r>
            <a:r>
              <a:rPr lang="en-GB" sz="1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600" dirty="0">
                <a:solidFill>
                  <a:schemeClr val="accent2"/>
                </a:solidFill>
                <a:latin typeface="+mn-lt"/>
              </a:rPr>
              <a:t>has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 dimensions with 5 response levels</a:t>
            </a:r>
            <a:r>
              <a:rPr lang="en-GB" sz="1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1600" dirty="0">
                <a:solidFill>
                  <a:schemeClr val="accent1"/>
                </a:solidFill>
                <a:latin typeface="+mn-lt"/>
              </a:rPr>
              <a:t>and is for use in children and adolescents (4–15 years)</a:t>
            </a: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4998C-9E39-881F-55FC-9E7FA022B7D0}"/>
              </a:ext>
            </a:extLst>
          </p:cNvPr>
          <p:cNvSpPr txBox="1"/>
          <p:nvPr/>
        </p:nvSpPr>
        <p:spPr>
          <a:xfrm>
            <a:off x="1835150" y="4501081"/>
            <a:ext cx="5748690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*The instrument name </a:t>
            </a:r>
            <a:r>
              <a:rPr lang="en-GB" sz="1000" b="1" dirty="0">
                <a:solidFill>
                  <a:schemeClr val="tx2">
                    <a:lumMod val="75000"/>
                  </a:schemeClr>
                </a:solidFill>
              </a:rPr>
              <a:t>EQ-5D-Y-5L</a:t>
            </a:r>
            <a:r>
              <a:rPr lang="en-GB" sz="1000" dirty="0"/>
              <a:t> is not an abbreviation and is the correct term to use in print or verbally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B0CF69-14C8-C3C2-996A-2003AF67B96E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3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2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What is the EQ-5D-Y-5L?  (2/2)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952500"/>
            <a:ext cx="5184776" cy="361803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The overall structure of the </a:t>
            </a:r>
            <a:r>
              <a:rPr lang="en-GB" sz="1600" b="1" dirty="0">
                <a:latin typeface="+mn-lt"/>
              </a:rPr>
              <a:t>EQ-5D-Y-5L</a:t>
            </a:r>
            <a:r>
              <a:rPr lang="en-GB" sz="1600" dirty="0">
                <a:latin typeface="+mn-lt"/>
              </a:rPr>
              <a:t> is the same as the other EQ-5D instruments in that it contains a descriptive system questionnaire AND a visual analogue scale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r>
              <a:rPr lang="en-GB" sz="1600" dirty="0"/>
              <a:t>It also has the </a:t>
            </a:r>
            <a:r>
              <a:rPr lang="en-GB" sz="1600" b="1" dirty="0"/>
              <a:t>same 5 </a:t>
            </a:r>
            <a:r>
              <a:rPr lang="en-GB" sz="1600" b="1" dirty="0">
                <a:solidFill>
                  <a:srgbClr val="D76650"/>
                </a:solidFill>
              </a:rPr>
              <a:t>domains</a:t>
            </a:r>
            <a:r>
              <a:rPr lang="en-GB" sz="1600" b="1" dirty="0"/>
              <a:t> as the EQ-5D-Y-3L</a:t>
            </a:r>
            <a:r>
              <a:rPr lang="en-GB" sz="1600" dirty="0"/>
              <a:t>: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Mobility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Looking after yourself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Doing usual activities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Having pain or discomfort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Feeling worried, sad or unhappy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</a:pPr>
            <a:r>
              <a:rPr lang="en-GB" sz="1600" dirty="0"/>
              <a:t>The </a:t>
            </a:r>
            <a:r>
              <a:rPr lang="en-GB" sz="1600" b="1" dirty="0"/>
              <a:t>EQ-5D-Y-5L</a:t>
            </a:r>
            <a:r>
              <a:rPr lang="en-GB" sz="1600" dirty="0"/>
              <a:t> has </a:t>
            </a:r>
            <a:r>
              <a:rPr lang="en-GB" sz="1600" b="1" dirty="0"/>
              <a:t>5 </a:t>
            </a:r>
            <a:r>
              <a:rPr lang="en-GB" sz="1600" b="1" dirty="0">
                <a:solidFill>
                  <a:srgbClr val="D76650"/>
                </a:solidFill>
              </a:rPr>
              <a:t>response categories </a:t>
            </a:r>
            <a:r>
              <a:rPr lang="en-GB" sz="1600" dirty="0"/>
              <a:t>as compared to the </a:t>
            </a:r>
            <a:r>
              <a:rPr lang="en-GB" sz="1600" b="1" dirty="0"/>
              <a:t>3 </a:t>
            </a:r>
            <a:r>
              <a:rPr lang="en-GB" sz="1600" dirty="0"/>
              <a:t>that are in the </a:t>
            </a:r>
            <a:r>
              <a:rPr lang="en-GB" sz="1600" b="1" dirty="0"/>
              <a:t>EQ-5D-Y-3L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CBE15-C065-9848-48E9-EC0B9CBE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576" y="1285875"/>
            <a:ext cx="1797524" cy="2571750"/>
          </a:xfrm>
          <a:prstGeom prst="rect">
            <a:avLst/>
          </a:prstGeom>
        </p:spPr>
      </p:pic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CAF00DD4-458F-B4A2-6287-BCF051C9D1C9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4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28974E-7D45-527F-BADE-A4ADA4280DB6}"/>
              </a:ext>
            </a:extLst>
          </p:cNvPr>
          <p:cNvGrpSpPr/>
          <p:nvPr/>
        </p:nvGrpSpPr>
        <p:grpSpPr>
          <a:xfrm>
            <a:off x="3930650" y="3612719"/>
            <a:ext cx="4997450" cy="1156561"/>
            <a:chOff x="1898651" y="3199610"/>
            <a:chExt cx="6534150" cy="15201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86D69A1-0BAD-2BF2-AE23-2050E27C0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5" t="12094" r="4837" b="4692"/>
            <a:stretch/>
          </p:blipFill>
          <p:spPr>
            <a:xfrm>
              <a:off x="1898651" y="3199610"/>
              <a:ext cx="2844800" cy="15201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4D1FF3-BADE-5C99-3A8A-74E596302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97" t="4918" r="2167"/>
            <a:stretch/>
          </p:blipFill>
          <p:spPr>
            <a:xfrm>
              <a:off x="5314951" y="3274359"/>
              <a:ext cx="3117850" cy="1445401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Why the EQ-5D-Y-5L was developed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450" y="952500"/>
            <a:ext cx="7088188" cy="361803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The key reason was that by expanding the number of response levels to </a:t>
            </a:r>
            <a:r>
              <a:rPr lang="en-GB" sz="1600" b="1" dirty="0">
                <a:latin typeface="+mn-lt"/>
              </a:rPr>
              <a:t>5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(there are 3 response levels in the existing EQ-5D-Y-3L)</a:t>
            </a:r>
            <a:r>
              <a:rPr lang="en-GB" sz="1600" dirty="0">
                <a:latin typeface="+mn-lt"/>
              </a:rPr>
              <a:t> HRQoL could be </a:t>
            </a:r>
            <a:r>
              <a:rPr lang="en-GB" sz="1600" b="1" dirty="0">
                <a:latin typeface="+mn-lt"/>
              </a:rPr>
              <a:t>described more precisely</a:t>
            </a:r>
            <a:r>
              <a:rPr lang="en-GB" sz="1600" dirty="0">
                <a:latin typeface="+mn-lt"/>
              </a:rPr>
              <a:t> by children and adolescents</a:t>
            </a:r>
            <a:r>
              <a:rPr lang="en-GB" sz="1600" baseline="30000" dirty="0">
                <a:latin typeface="+mn-lt"/>
              </a:rPr>
              <a:t>1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For example, in the </a:t>
            </a:r>
            <a:r>
              <a:rPr lang="en-GB" sz="1600" b="1" dirty="0">
                <a:solidFill>
                  <a:srgbClr val="D76650"/>
                </a:solidFill>
                <a:latin typeface="+mn-lt"/>
              </a:rPr>
              <a:t>Mobility</a:t>
            </a:r>
            <a:r>
              <a:rPr lang="en-GB" sz="1600" dirty="0">
                <a:latin typeface="+mn-lt"/>
              </a:rPr>
              <a:t> domain the response levels are: 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b="1" dirty="0"/>
              <a:t>EQ-5D-Y-3L</a:t>
            </a:r>
            <a:r>
              <a:rPr lang="en-GB" sz="1400" dirty="0"/>
              <a:t>: No problems, some problems, a lot of problems 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b="1" dirty="0"/>
              <a:t>EQ-5D-Y-5L</a:t>
            </a:r>
            <a:r>
              <a:rPr lang="en-GB" sz="1400" dirty="0"/>
              <a:t>: No problems, a little bit of a problem, some problems, a lot of problems, cannot walk 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Having a 5-level youth instrument as well as a 5-level adult instrument also </a:t>
            </a:r>
            <a:r>
              <a:rPr lang="en-GB" sz="1600" b="1" dirty="0">
                <a:latin typeface="+mn-lt"/>
              </a:rPr>
              <a:t>facilitates the transfer </a:t>
            </a:r>
            <a:r>
              <a:rPr lang="en-GB" sz="1600" dirty="0">
                <a:latin typeface="+mn-lt"/>
              </a:rPr>
              <a:t>between youth and adult versions in longitudinal studies and </a:t>
            </a:r>
            <a:r>
              <a:rPr lang="en-GB" sz="1600" b="1" dirty="0">
                <a:latin typeface="+mn-lt"/>
              </a:rPr>
              <a:t>enhances comparability </a:t>
            </a:r>
            <a:r>
              <a:rPr lang="en-GB" sz="1600" dirty="0">
                <a:latin typeface="+mn-lt"/>
              </a:rPr>
              <a:t>of results between adults, children and adolescents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latin typeface="+mn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20EDC-58E6-A18A-A69E-C1E2D0430737}"/>
              </a:ext>
            </a:extLst>
          </p:cNvPr>
          <p:cNvSpPr txBox="1"/>
          <p:nvPr/>
        </p:nvSpPr>
        <p:spPr>
          <a:xfrm>
            <a:off x="1600299" y="4619401"/>
            <a:ext cx="2384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1. Kreimeier S, et al. </a:t>
            </a:r>
            <a:r>
              <a:rPr lang="pt-BR" sz="800" dirty="0"/>
              <a:t>Qual Life Res 2019;28:1951–61 </a:t>
            </a:r>
            <a:endParaRPr lang="en-GB" sz="800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65007EAE-A703-D197-3190-ABEBD565B155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5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7D03DE-DDCD-A5D8-F8EB-4C67B013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03" y="893341"/>
            <a:ext cx="2182630" cy="1002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01928-4F92-2ADF-EC0F-94F986E7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054" y="2091401"/>
            <a:ext cx="1445045" cy="1540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F9FB71-1711-F3A8-A689-6500F151D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243" y="3826931"/>
            <a:ext cx="1812857" cy="9001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Development process for the EQ-5D-Y-5L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49" y="952500"/>
            <a:ext cx="5334001" cy="3618037"/>
          </a:xfrm>
        </p:spPr>
        <p:txBody>
          <a:bodyPr>
            <a:noAutofit/>
          </a:bodyPr>
          <a:lstStyle/>
          <a:p>
            <a:pPr marL="144000" marR="0" lvl="0" indent="-144000" algn="l" defTabSz="6858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397875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EQ-5D-Y-5L was developed through a </a:t>
            </a:r>
            <a:r>
              <a:rPr kumimoji="0" lang="en-GB" sz="1400" b="1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rigorous research process </a:t>
            </a: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ensure it was </a:t>
            </a:r>
            <a:r>
              <a:rPr kumimoji="0" lang="en-GB" sz="1400" b="1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relevant, acceptable </a:t>
            </a:r>
            <a:r>
              <a:rPr kumimoji="0" lang="en-GB" sz="140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GB" sz="1400" b="1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easy to understand </a:t>
            </a:r>
          </a:p>
          <a:p>
            <a:pPr marL="144000" marR="0" lvl="0" indent="-144000" algn="l" defTabSz="6858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397875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process included </a:t>
            </a:r>
            <a:r>
              <a:rPr kumimoji="0" lang="en-GB" sz="1400" b="1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substantial input from children and adolescents</a:t>
            </a:r>
          </a:p>
          <a:p>
            <a:pPr marL="144000" marR="0" lvl="0" indent="-144000" algn="l" defTabSz="6858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397875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 people and researchers from Germany, Spain, Sweden and the United Kingdom participated in the study, which took place between May 2014 and September 2018, in 2 main phases</a:t>
            </a:r>
            <a:r>
              <a:rPr kumimoji="0" lang="en-GB" sz="1400" b="0" i="0" u="none" strike="noStrike" kern="0" cap="none" normalizeH="0" baseline="3000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0850" marR="0" lvl="5" indent="-180975" fontAlgn="auto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en-GB" sz="1200" b="1" kern="0" dirty="0"/>
              <a:t>Phase 1</a:t>
            </a:r>
            <a:r>
              <a:rPr lang="en-GB" sz="1200" kern="0" dirty="0"/>
              <a:t>: literature review, synonym search and focus groups to identify a pool of potential severity labels for the extended response system which were then sorted using the response scaling method in interviews with children and adolescents</a:t>
            </a:r>
          </a:p>
          <a:p>
            <a:pPr marL="450850" marR="0" lvl="5" indent="-180975" fontAlgn="auto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lang="en-GB" sz="1200" b="1" kern="0" dirty="0"/>
              <a:t>Phase 2</a:t>
            </a:r>
            <a:r>
              <a:rPr lang="en-GB" sz="1200" kern="0" dirty="0"/>
              <a:t>: the preliminary extended version of the EQ-5D youth instrument was then tested for acceptability and relevance in individual and group interviews with children and adolescents</a:t>
            </a:r>
          </a:p>
          <a:p>
            <a:pPr>
              <a:spcBef>
                <a:spcPts val="300"/>
              </a:spcBef>
              <a:defRPr/>
            </a:pPr>
            <a:r>
              <a:rPr lang="en-GB" sz="1400" kern="0" dirty="0">
                <a:solidFill>
                  <a:srgbClr val="00496D"/>
                </a:solidFill>
              </a:rPr>
              <a:t>The preferred set of labels in each language harmonised as far as possible across the participating countries to facilitate comparability of results </a:t>
            </a:r>
          </a:p>
          <a:p>
            <a:pPr marL="144000" marR="0" lvl="0" indent="-144000" algn="l" defTabSz="6858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397875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Psychometric studies have shown EQ-5D-Y-5L to be robust, responsive and reliable</a:t>
            </a:r>
            <a:r>
              <a:rPr kumimoji="0" lang="en-GB" sz="1400" b="0" i="0" u="none" strike="noStrike" kern="0" cap="none" normalizeH="0" baseline="3000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GB" sz="1400" b="0" i="0" u="none" strike="noStrike" kern="0" cap="none" normalizeH="0" baseline="0" noProof="0" dirty="0">
                <a:ln>
                  <a:noFill/>
                </a:ln>
                <a:solidFill>
                  <a:srgbClr val="00496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988C5-42D6-6209-3018-C8C457F239C9}"/>
              </a:ext>
            </a:extLst>
          </p:cNvPr>
          <p:cNvSpPr txBox="1"/>
          <p:nvPr/>
        </p:nvSpPr>
        <p:spPr>
          <a:xfrm>
            <a:off x="1626613" y="4681188"/>
            <a:ext cx="48259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Kreimeier S, et al. </a:t>
            </a:r>
            <a:r>
              <a:rPr lang="pt-BR" sz="800" dirty="0"/>
              <a:t>Qual Life Res 2019;28:1951–61; 2. </a:t>
            </a:r>
            <a:r>
              <a:rPr lang="en-GB" sz="800" dirty="0"/>
              <a:t>Data on file (manuscript in progress)</a:t>
            </a:r>
            <a:r>
              <a:rPr lang="pt-BR" sz="800" dirty="0"/>
              <a:t> </a:t>
            </a:r>
            <a:endParaRPr lang="en-GB" sz="800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915E2B-96DA-6F52-CCE4-C528EC51ECDD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6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4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9355F-FDE1-6DEF-5C2B-91541416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01" y="891237"/>
            <a:ext cx="2650052" cy="1668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BA1B8-9503-48A4-3183-C490A67D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735" y="2471944"/>
            <a:ext cx="2013984" cy="21862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Available formats and languages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952500"/>
            <a:ext cx="4658798" cy="361803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EQ-5D-Y-5L is available in </a:t>
            </a:r>
            <a:r>
              <a:rPr lang="en-GB" sz="1600" b="1" dirty="0">
                <a:latin typeface="+mn-lt"/>
              </a:rPr>
              <a:t>digital and paper formats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b="1" dirty="0">
                <a:latin typeface="+mn-lt"/>
              </a:rPr>
              <a:t>Self-complete</a:t>
            </a:r>
            <a:r>
              <a:rPr lang="en-GB" sz="1600" dirty="0">
                <a:latin typeface="+mn-lt"/>
              </a:rPr>
              <a:t>, </a:t>
            </a:r>
            <a:r>
              <a:rPr lang="en-GB" sz="1600" b="1" dirty="0">
                <a:latin typeface="+mn-lt"/>
              </a:rPr>
              <a:t>proxy</a:t>
            </a:r>
            <a:r>
              <a:rPr lang="en-GB" sz="1600" dirty="0">
                <a:latin typeface="+mn-lt"/>
              </a:rPr>
              <a:t> and </a:t>
            </a:r>
            <a:r>
              <a:rPr lang="en-GB" sz="1600" b="1" dirty="0">
                <a:latin typeface="+mn-lt"/>
              </a:rPr>
              <a:t>interviewer-administered</a:t>
            </a:r>
            <a:br>
              <a:rPr lang="en-GB" sz="1600" b="1" dirty="0">
                <a:latin typeface="+mn-lt"/>
              </a:rPr>
            </a:br>
            <a:r>
              <a:rPr lang="en-GB" sz="1600" dirty="0">
                <a:latin typeface="+mn-lt"/>
              </a:rPr>
              <a:t>(IA) versions are available 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The instrument is available in </a:t>
            </a:r>
            <a:r>
              <a:rPr lang="en-GB" sz="1600" b="1" dirty="0">
                <a:latin typeface="+mn-lt"/>
              </a:rPr>
              <a:t>several languages </a:t>
            </a:r>
            <a:r>
              <a:rPr lang="en-GB" sz="1600" dirty="0">
                <a:latin typeface="+mn-lt"/>
              </a:rPr>
              <a:t>already, with more in development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An up-to-date list of available language versions can be found on the EuroQol website 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latin typeface="+mn-lt"/>
              </a:rPr>
              <a:t>We recommend that proxy or IA versions are used in children aged 4–7 years, and the self-complete version in those aged 8–15 years</a:t>
            </a:r>
          </a:p>
          <a:p>
            <a:pPr marL="538163" lvl="5" indent="-1809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400" dirty="0"/>
              <a:t>Proxy or IA versions can also be used in older children/adolescents if needed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7675DE-3C34-E45A-6CC1-1DDF1DDA7F4A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7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8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D1078AC-0674-4BDE-68EA-C3B41727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359" y="863401"/>
            <a:ext cx="3160986" cy="36306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EQ-5D-Y-5L User Guide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790700"/>
            <a:ext cx="4318000" cy="2779837"/>
          </a:xfrm>
        </p:spPr>
        <p:txBody>
          <a:bodyPr>
            <a:noAutofit/>
          </a:bodyPr>
          <a:lstStyle/>
          <a:p>
            <a:pPr marL="288000" indent="-2880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A </a:t>
            </a:r>
            <a:r>
              <a:rPr lang="en-GB" sz="1600" b="1" dirty="0"/>
              <a:t>User Guide </a:t>
            </a:r>
            <a:r>
              <a:rPr lang="en-GB" sz="1600" dirty="0"/>
              <a:t>is available for the EQ-5D-Y-5L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It can be found on the EuroQol website 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It provides information on a range of topics including how to use the instrument and how to analyse and report results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215B7CD-C5D0-79E1-325C-99070AA12583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8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2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206F1-B77C-A0A0-66B1-B16D06E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12" y="519308"/>
            <a:ext cx="7088188" cy="30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How to access the EQ-5D-Y-5L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49" y="952500"/>
            <a:ext cx="5532439" cy="3618037"/>
          </a:xfrm>
        </p:spPr>
        <p:txBody>
          <a:bodyPr>
            <a:noAutofit/>
          </a:bodyPr>
          <a:lstStyle/>
          <a:p>
            <a:pPr marL="288000" lvl="1" indent="-288000">
              <a:lnSpc>
                <a:spcPct val="95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GB" sz="1400" dirty="0"/>
              <a:t>The EuroQol Research Foundation is a registered non-profit organisation that serves as the </a:t>
            </a:r>
            <a:r>
              <a:rPr lang="en-GB" sz="1400" b="1" dirty="0"/>
              <a:t>single point of distribution for EQ-5D </a:t>
            </a:r>
            <a:r>
              <a:rPr lang="en-GB" sz="1400" dirty="0"/>
              <a:t>instruments</a:t>
            </a:r>
          </a:p>
          <a:p>
            <a:pPr marL="288000" lvl="1" indent="-288000">
              <a:lnSpc>
                <a:spcPct val="9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400" dirty="0"/>
              <a:t>To </a:t>
            </a:r>
            <a:r>
              <a:rPr lang="en-GB" sz="1400" b="1" dirty="0"/>
              <a:t>register to use </a:t>
            </a:r>
            <a:r>
              <a:rPr lang="en-GB" sz="1400" dirty="0"/>
              <a:t>the EQ-5D-Y-5L, please access the </a:t>
            </a:r>
            <a:r>
              <a:rPr lang="en-GB" sz="1400" b="1" dirty="0"/>
              <a:t>EuroQol website </a:t>
            </a:r>
          </a:p>
          <a:p>
            <a:pPr marL="288000" lvl="1" indent="-288000">
              <a:lnSpc>
                <a:spcPct val="9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GB" sz="1400" dirty="0"/>
              <a:t>There are </a:t>
            </a:r>
            <a:r>
              <a:rPr lang="en-GB" sz="1400" b="1" dirty="0"/>
              <a:t>separate routes </a:t>
            </a:r>
            <a:r>
              <a:rPr lang="en-GB" sz="1400" dirty="0"/>
              <a:t>on the website to register to use the EQ-5D-Y-5L (depending on whether use is commercial/non-commercial)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200" b="1" dirty="0"/>
              <a:t>Commercial use:</a:t>
            </a:r>
          </a:p>
          <a:p>
            <a:pPr marL="806450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100" dirty="0"/>
              <a:t>A fee is charged for commercial use, the </a:t>
            </a:r>
            <a:r>
              <a:rPr lang="en-GB" sz="1100" b="1" dirty="0"/>
              <a:t>License Policy </a:t>
            </a:r>
            <a:r>
              <a:rPr lang="en-GB" sz="1100" dirty="0"/>
              <a:t>that is available on the website provides information on the commercial license fee structure </a:t>
            </a:r>
          </a:p>
          <a:p>
            <a:pPr marL="806450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100" dirty="0"/>
              <a:t>Commercial requests will be handed with priority (within 2 days) </a:t>
            </a:r>
          </a:p>
          <a:p>
            <a:pPr marL="806450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100" dirty="0"/>
              <a:t>Fees charged are used to fund the activities of the EuroQol Research Foundation</a:t>
            </a:r>
          </a:p>
          <a:p>
            <a:pPr marL="538163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Calibri" panose="020F0502020204030204" pitchFamily="34" charset="0"/>
              <a:buChar char="‒"/>
            </a:pPr>
            <a:r>
              <a:rPr lang="en-GB" sz="1200" b="1" dirty="0"/>
              <a:t>Non-commercial use: </a:t>
            </a:r>
          </a:p>
          <a:p>
            <a:pPr marL="806450" lvl="5" indent="-1809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100" dirty="0"/>
              <a:t>After your registration to use EQ-5D-Y-5L has been approved it can be used free of charge for academic, educational, public health, and other non-commercial purposes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endParaRPr lang="en-GB" sz="1400" dirty="0">
              <a:latin typeface="+mn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1A50D0-5429-89C4-46F8-6A33CB65E6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4998C-9E39-881F-55FC-9E7FA022B7D0}"/>
              </a:ext>
            </a:extLst>
          </p:cNvPr>
          <p:cNvSpPr txBox="1"/>
          <p:nvPr/>
        </p:nvSpPr>
        <p:spPr>
          <a:xfrm>
            <a:off x="1835150" y="4501081"/>
            <a:ext cx="5748690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Standard timelines for licensing and receiving the instrument are available on the website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B0CF69-14C8-C3C2-996A-2003AF67B96E}"/>
              </a:ext>
            </a:extLst>
          </p:cNvPr>
          <p:cNvSpPr txBox="1">
            <a:spLocks/>
          </p:cNvSpPr>
          <p:nvPr/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5B98C3-C296-2E42-BED0-9B90356BF753}" type="slidenum">
              <a:rPr lang="en-GB" sz="800" smtClean="0">
                <a:solidFill>
                  <a:schemeClr val="bg1"/>
                </a:solidFill>
              </a:rPr>
              <a:pPr algn="r"/>
              <a:t>9</a:t>
            </a:fld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0FB4A-8854-6DEF-3506-7FE3102E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88" y="2214304"/>
            <a:ext cx="1642379" cy="1976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E6359-2B15-B71E-E5A0-7E2524835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8" t="8669" r="4926"/>
          <a:stretch/>
        </p:blipFill>
        <p:spPr>
          <a:xfrm>
            <a:off x="7367588" y="1008977"/>
            <a:ext cx="1560512" cy="11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7321"/>
      </p:ext>
    </p:extLst>
  </p:cSld>
  <p:clrMapOvr>
    <a:masterClrMapping/>
  </p:clrMapOvr>
</p:sld>
</file>

<file path=ppt/theme/theme1.xml><?xml version="1.0" encoding="utf-8"?>
<a:theme xmlns:a="http://schemas.openxmlformats.org/drawingml/2006/main" name="EuroQol Officethema 2024">
  <a:themeElements>
    <a:clrScheme name="">
      <a:dk1>
        <a:srgbClr val="00496D"/>
      </a:dk1>
      <a:lt1>
        <a:srgbClr val="FFFFFF"/>
      </a:lt1>
      <a:dk2>
        <a:srgbClr val="6AAA89"/>
      </a:dk2>
      <a:lt2>
        <a:srgbClr val="FFFFFF"/>
      </a:lt2>
      <a:accent1>
        <a:srgbClr val="00496D"/>
      </a:accent1>
      <a:accent2>
        <a:srgbClr val="397874"/>
      </a:accent2>
      <a:accent3>
        <a:srgbClr val="C89611"/>
      </a:accent3>
      <a:accent4>
        <a:srgbClr val="80A5B6"/>
      </a:accent4>
      <a:accent5>
        <a:srgbClr val="AFC8C8"/>
      </a:accent5>
      <a:accent6>
        <a:srgbClr val="E3CB89"/>
      </a:accent6>
      <a:hlink>
        <a:srgbClr val="FFFFFF"/>
      </a:hlink>
      <a:folHlink>
        <a:srgbClr val="FFFFFF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Qol PPP 2024_Comms Team" id="{2FE28ED4-E7D9-4106-A295-FF3AA6D377F6}" vid="{41C882B7-0AAA-4142-BF7B-D675BF43455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A6CDB33E07B46BA148AB3C7E178FB" ma:contentTypeVersion="14" ma:contentTypeDescription="Create a new document." ma:contentTypeScope="" ma:versionID="946a34b6604c9cbaa20bc247421303f8">
  <xsd:schema xmlns:xsd="http://www.w3.org/2001/XMLSchema" xmlns:xs="http://www.w3.org/2001/XMLSchema" xmlns:p="http://schemas.microsoft.com/office/2006/metadata/properties" xmlns:ns2="4ba843d5-0d17-40e8-b56d-34cf7bc4c509" xmlns:ns3="cf853fbf-0f91-4cf4-a73e-7c3ad43d50e2" targetNamespace="http://schemas.microsoft.com/office/2006/metadata/properties" ma:root="true" ma:fieldsID="de4847f346dd9be013d9a6347c86ebc6" ns2:_="" ns3:_="">
    <xsd:import namespace="4ba843d5-0d17-40e8-b56d-34cf7bc4c509"/>
    <xsd:import namespace="cf853fbf-0f91-4cf4-a73e-7c3ad43d5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843d5-0d17-40e8-b56d-34cf7bc4c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53fbf-0f91-4cf4-a73e-7c3ad43d50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147a1e2-d228-4aec-b91e-745e73fd6133}" ma:internalName="TaxCatchAll" ma:showField="CatchAllData" ma:web="cf853fbf-0f91-4cf4-a73e-7c3ad43d5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636EE-0CDE-4EA8-AFFC-3581F8D5AC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AD3C4-4258-44C0-A4FE-0365DA0D836C}"/>
</file>

<file path=docProps/app.xml><?xml version="1.0" encoding="utf-8"?>
<Properties xmlns="http://schemas.openxmlformats.org/officeDocument/2006/extended-properties" xmlns:vt="http://schemas.openxmlformats.org/officeDocument/2006/docPropsVTypes">
  <Template>EuroQol PPP 2024_Comms Team</Template>
  <TotalTime>240</TotalTime>
  <Words>1153</Words>
  <Application>Microsoft Office PowerPoint</Application>
  <PresentationFormat>On-screen Show (16:9)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Apple Symbols</vt:lpstr>
      <vt:lpstr>Arial</vt:lpstr>
      <vt:lpstr>Calibri</vt:lpstr>
      <vt:lpstr>Open Sans</vt:lpstr>
      <vt:lpstr>Wingdings</vt:lpstr>
      <vt:lpstr>EuroQol Officethema 2024</vt:lpstr>
      <vt:lpstr>PowerPoint Presentation</vt:lpstr>
      <vt:lpstr>Overview</vt:lpstr>
      <vt:lpstr>What is the EQ-5D-Y-5L?  (1/2)</vt:lpstr>
      <vt:lpstr>What is the EQ-5D-Y-5L?  (2/2)</vt:lpstr>
      <vt:lpstr>Why the EQ-5D-Y-5L was developed</vt:lpstr>
      <vt:lpstr>Development process for the EQ-5D-Y-5L</vt:lpstr>
      <vt:lpstr>Available formats and languages</vt:lpstr>
      <vt:lpstr>EQ-5D-Y-5L User Guide</vt:lpstr>
      <vt:lpstr>How to access the EQ-5D-Y-5L </vt:lpstr>
      <vt:lpstr>What next? </vt:lpstr>
      <vt:lpstr>Where to access further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Tessa Kennedy-Martin</dc:creator>
  <cp:lastModifiedBy>Tessa Kennedy-Martin</cp:lastModifiedBy>
  <cp:revision>31</cp:revision>
  <dcterms:created xsi:type="dcterms:W3CDTF">2024-08-19T13:57:36Z</dcterms:created>
  <dcterms:modified xsi:type="dcterms:W3CDTF">2024-09-06T13:29:53Z</dcterms:modified>
</cp:coreProperties>
</file>